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77" r:id="rId4"/>
    <p:sldId id="285" r:id="rId5"/>
    <p:sldId id="286" r:id="rId6"/>
    <p:sldId id="300" r:id="rId7"/>
    <p:sldId id="291" r:id="rId8"/>
    <p:sldId id="284" r:id="rId9"/>
    <p:sldId id="287" r:id="rId10"/>
    <p:sldId id="280" r:id="rId11"/>
    <p:sldId id="283" r:id="rId12"/>
    <p:sldId id="289" r:id="rId13"/>
    <p:sldId id="282" r:id="rId14"/>
    <p:sldId id="299" r:id="rId15"/>
    <p:sldId id="296" r:id="rId16"/>
    <p:sldId id="311" r:id="rId17"/>
    <p:sldId id="310" r:id="rId18"/>
    <p:sldId id="309" r:id="rId19"/>
    <p:sldId id="308" r:id="rId20"/>
    <p:sldId id="307" r:id="rId21"/>
    <p:sldId id="298" r:id="rId22"/>
    <p:sldId id="319" r:id="rId23"/>
    <p:sldId id="27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F8FC-5174-411F-AFE7-8C2A0604D1CF}" type="datetimeFigureOut">
              <a:rPr lang="nl-NL" smtClean="0"/>
              <a:t>20-3-2023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0C5A-0C04-4F9F-ABFE-5922FC71A8A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enstichting.nl/infotheek-en-faq/veelgestelde-vrage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evingsloket.nl/Particulier/particulier/home?init=tru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pguide2.gisnet.nl/sites/mug/demo.php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4680520" cy="1080120"/>
          </a:xfrm>
        </p:spPr>
        <p:txBody>
          <a:bodyPr>
            <a:normAutofit/>
          </a:bodyPr>
          <a:lstStyle/>
          <a:p>
            <a:r>
              <a:rPr lang="nl-NL" sz="4000" dirty="0">
                <a:latin typeface="Arial" pitchFamily="34" charset="0"/>
                <a:cs typeface="Arial" pitchFamily="34" charset="0"/>
              </a:rPr>
              <a:t>APV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259632" y="292494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Algemene Plaatselijke Verordening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15616" y="6093296"/>
            <a:ext cx="669674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Vastgesteld door de gemeenteraad van de gemeente Berg en Dal</a:t>
            </a:r>
          </a:p>
        </p:txBody>
      </p:sp>
    </p:spTree>
    <p:extLst>
      <p:ext uri="{BB962C8B-B14F-4D97-AF65-F5344CB8AC3E}">
        <p14:creationId xmlns:p14="http://schemas.microsoft.com/office/powerpoint/2010/main" val="143594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Mag je met je brommer crossen in het park?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6981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4381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4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As verstrooien in een tuin?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864102" cy="312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2372866" cy="206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66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Een boom of een haag planten. Verboden zone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55576" y="19888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Hierover staat niets in de APV, hier staan alleen dingen waarin de gemeente afwijkt van de landelijke wetgeving.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77445" y="292494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boom planten: minimaal 2 meter uit de </a:t>
            </a:r>
            <a:r>
              <a:rPr lang="nl-NL" dirty="0" err="1"/>
              <a:t>erfgrens</a:t>
            </a:r>
            <a:r>
              <a:rPr lang="nl-NL" dirty="0"/>
              <a:t>. (Hart voet van de stam)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55576" y="357301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haag planten minimaal 50cm uit de </a:t>
            </a:r>
            <a:r>
              <a:rPr lang="nl-NL" dirty="0" err="1"/>
              <a:t>erfgrens</a:t>
            </a:r>
            <a:r>
              <a:rPr lang="nl-NL" dirty="0"/>
              <a:t>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99592" y="414908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Bovenstaande zijn de algemene regels, onder voorwaarden mag hier van afgeweken worden.</a:t>
            </a:r>
          </a:p>
          <a:p>
            <a:r>
              <a:rPr lang="nl-NL" dirty="0"/>
              <a:t>Voorbeeld: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Schriftelijke of mondelinge toestemming (met getuigen) van de buren.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Verboden zone telt niet voor openbare bomen.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Langdurig gedogen telt niet!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91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Meer boomregels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99592" y="1628800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Schade door een afgebroken tak. Eigenaar van de boom is aansprakelijk bij onvoldoende zorgvuldig onderhoud. Hierbij is het een verschil of je gemeente of particulier bent.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Vruchten die bij de buren vallen, zijn ook van de buren. Ze mogen ze niet plukken.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Zie ook website van de bomenstichting </a:t>
            </a:r>
            <a:r>
              <a:rPr lang="nl-NL" dirty="0">
                <a:hlinkClick r:id="rId3"/>
              </a:rPr>
              <a:t>http://www.bomenstichting.nl/infotheek-en-faq/veelgestelde-vragen.html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meer informatie zie boek Bomen en Wet van de bomenstichting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35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1066"/>
            <a:ext cx="2043493" cy="2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Waarde van een boom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712631" cy="9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3" y="1812238"/>
            <a:ext cx="1951302" cy="28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12238"/>
            <a:ext cx="1898606" cy="28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46" y="1811652"/>
            <a:ext cx="2107439" cy="280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3383" y="4725144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 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Boorgaten 10cm diep 2 cm breed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Gevuld met waarschijnlijk 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Sterk vermoeden van wie de dader is , maar geen bewijs.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72000" y="48691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Eén boom is afgeschreven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Drie andere bomen zwaar beschadigt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9" y="5535289"/>
            <a:ext cx="2625891" cy="12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9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Waarde van een boom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5483"/>
            <a:ext cx="8374707" cy="313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26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680520" cy="1584176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Waarde van een boom via ‘rekenmodel boomwaarde’</a:t>
            </a:r>
            <a:br>
              <a:rPr lang="nl-NL" sz="4000" dirty="0">
                <a:latin typeface="Arial" pitchFamily="34" charset="0"/>
                <a:cs typeface="Arial" pitchFamily="34" charset="0"/>
              </a:rPr>
            </a:b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3965"/>
            <a:ext cx="7922468" cy="201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9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Waarde van een boom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515966" cy="469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15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012"/>
            <a:ext cx="5497413" cy="64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516216" y="18448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Bijlage in het rapport waarin schade van boom 1 wordt gespecificeerd</a:t>
            </a:r>
          </a:p>
        </p:txBody>
      </p:sp>
    </p:spTree>
    <p:extLst>
      <p:ext uri="{BB962C8B-B14F-4D97-AF65-F5344CB8AC3E}">
        <p14:creationId xmlns:p14="http://schemas.microsoft.com/office/powerpoint/2010/main" val="184316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Erf- of perceelafscheiding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9552" y="162880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https://www.omgevingsloket.nl/Particulier/particulier/home?init=true</a:t>
            </a:r>
            <a:endParaRPr lang="nl-NL" dirty="0"/>
          </a:p>
          <a:p>
            <a:r>
              <a:rPr lang="nl-NL" dirty="0"/>
              <a:t> Ga naar omgevingsloket.nl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52130"/>
            <a:ext cx="5828587" cy="397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3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Wat staat er zoal in de APV?</a:t>
            </a:r>
            <a:br>
              <a:rPr lang="nl-NL" sz="4000" dirty="0">
                <a:latin typeface="Arial" pitchFamily="34" charset="0"/>
                <a:cs typeface="Arial" pitchFamily="34" charset="0"/>
              </a:rPr>
            </a:br>
            <a:r>
              <a:rPr lang="nl-NL" sz="1100" dirty="0">
                <a:latin typeface="Arial" pitchFamily="34" charset="0"/>
                <a:cs typeface="Arial" pitchFamily="34" charset="0"/>
              </a:rPr>
              <a:t>Algemene plaatselijke verordening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1376"/>
            <a:ext cx="6572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1828"/>
            <a:ext cx="4796011" cy="33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9280"/>
            <a:ext cx="6305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5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Een tuinhuisje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63907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228184" y="1340768"/>
            <a:ext cx="244827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Check via omgevingsloket.nl of je </a:t>
            </a:r>
            <a:r>
              <a:rPr lang="nl-NL" dirty="0" err="1"/>
              <a:t>vergunningsplichtig</a:t>
            </a:r>
            <a:r>
              <a:rPr lang="nl-NL" dirty="0"/>
              <a:t> bent.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228184" y="2690336"/>
            <a:ext cx="2448272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Een aantal eisen die een bouwwerk vergunningsvrij kunnen maken: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Gebouw komt op achtererfgebied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gebouw staat ‘op’ de grond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Niet hoger dan 3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55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5735"/>
            <a:ext cx="7701111" cy="421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55776" y="4725144"/>
            <a:ext cx="1872208" cy="369332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Maarten Merkus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899592" y="5431542"/>
            <a:ext cx="1872208" cy="369332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Ineke Wesseling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020272" y="5062210"/>
            <a:ext cx="1080121" cy="369332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Fred Kort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330557" y="4508212"/>
            <a:ext cx="2049756" cy="369332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Wouter van de Lest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15616" y="5957156"/>
            <a:ext cx="21602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Beleid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868144" y="5957156"/>
            <a:ext cx="21602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Groenbeheer</a:t>
            </a:r>
          </a:p>
        </p:txBody>
      </p:sp>
    </p:spTree>
    <p:extLst>
      <p:ext uri="{BB962C8B-B14F-4D97-AF65-F5344CB8AC3E}">
        <p14:creationId xmlns:p14="http://schemas.microsoft.com/office/powerpoint/2010/main" val="35932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936" y="764704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Mag je  zonder vergunning een extra uitrit aanleggen?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048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0" y="2309353"/>
            <a:ext cx="8793338" cy="33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4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Wouter van de Lest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886401" cy="26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6454434" y="14847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79512" y="1484784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Openbare ruimte, cluster groenbeheer.</a:t>
            </a:r>
          </a:p>
          <a:p>
            <a:r>
              <a:rPr lang="nl-NL" dirty="0"/>
              <a:t>Werkzaamheden: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Bomen</a:t>
            </a:r>
            <a:r>
              <a:rPr lang="nl-NL" dirty="0"/>
              <a:t>, advies voor kapvergunningen, boombeheer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Begraafplaatsbeheer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Speelplekken. Beheer, ontwerp, beplantingsplan, offerte traject, realisatie.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Opleiding MBO N4 (Groene ruimte Helicon Nijmegen)en </a:t>
            </a:r>
            <a:r>
              <a:rPr lang="nl-NL" dirty="0" err="1"/>
              <a:t>Larenstein</a:t>
            </a:r>
            <a:r>
              <a:rPr lang="nl-NL" dirty="0"/>
              <a:t> HBO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699792" y="5373216"/>
            <a:ext cx="60486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Een kapvergunning kun je aanvragen via omgevingsloket.nl.</a:t>
            </a:r>
          </a:p>
          <a:p>
            <a:r>
              <a:rPr lang="nl-NL" dirty="0"/>
              <a:t>Het administratieve deel wordt afgehandeld door de Omgevingsdienst Regio Nijmegen. Uiteindelijk geeft Wouter ook een advies namens de Gemeente Berg en Dal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3528" y="5013176"/>
            <a:ext cx="2088232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Mag je een kapvergunning aanvragen voor een boom die niet van jou is?</a:t>
            </a:r>
          </a:p>
        </p:txBody>
      </p:sp>
    </p:spTree>
    <p:extLst>
      <p:ext uri="{BB962C8B-B14F-4D97-AF65-F5344CB8AC3E}">
        <p14:creationId xmlns:p14="http://schemas.microsoft.com/office/powerpoint/2010/main" val="170734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Het vellen van een boom, wat is dat?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2136"/>
            <a:ext cx="8640960" cy="102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1" y="2971783"/>
            <a:ext cx="20002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07" y="2971783"/>
            <a:ext cx="4758496" cy="18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29" y="2971783"/>
            <a:ext cx="1857601" cy="156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0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Is dit een boom?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4609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36878"/>
            <a:ext cx="5298157" cy="36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9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Een kapvergunning nodig?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113314" cy="41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1475656" y="2226568"/>
            <a:ext cx="2540653" cy="127444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55" y="2717927"/>
            <a:ext cx="1914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H="1">
            <a:off x="6710536" y="4015672"/>
            <a:ext cx="353219" cy="119182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2555776" y="3501008"/>
            <a:ext cx="4507979" cy="122413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39552" y="321297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geregistreerde bijzondere houtopstand</a:t>
            </a:r>
          </a:p>
          <a:p>
            <a:endParaRPr lang="nl-NL" dirty="0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2339752" y="3397642"/>
            <a:ext cx="2376264" cy="31939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5364088" y="4725144"/>
            <a:ext cx="1080120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6568752" y="1073784"/>
            <a:ext cx="2088232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/>
              <a:t>Kruksebaan</a:t>
            </a:r>
            <a:r>
              <a:rPr lang="nl-NL" dirty="0"/>
              <a:t> 38</a:t>
            </a:r>
          </a:p>
          <a:p>
            <a:r>
              <a:rPr lang="nl-NL" dirty="0"/>
              <a:t>Breedeweg</a:t>
            </a:r>
          </a:p>
        </p:txBody>
      </p:sp>
      <p:cxnSp>
        <p:nvCxnSpPr>
          <p:cNvPr id="22" name="Rechte verbindingslijn met pijl 21"/>
          <p:cNvCxnSpPr/>
          <p:nvPr/>
        </p:nvCxnSpPr>
        <p:spPr>
          <a:xfrm flipH="1">
            <a:off x="4067944" y="1720115"/>
            <a:ext cx="2500809" cy="17808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4310236" y="5652847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Waardevolle bomenstructuur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9512" y="1396949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Kruksebaan</a:t>
            </a:r>
            <a:r>
              <a:rPr lang="nl-NL" dirty="0"/>
              <a:t> 38 mag elke boom die ze willen kappen.</a:t>
            </a:r>
          </a:p>
          <a:p>
            <a:r>
              <a:rPr lang="nl-NL" dirty="0"/>
              <a:t>Ongeacht soort of dikte.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2195736" y="3360864"/>
            <a:ext cx="1224136" cy="3677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3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6087591" cy="613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1" y="486758"/>
            <a:ext cx="3238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314096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Deze </a:t>
            </a:r>
            <a:r>
              <a:rPr lang="nl-NL" dirty="0" err="1"/>
              <a:t>Quercus</a:t>
            </a:r>
            <a:r>
              <a:rPr lang="nl-NL" dirty="0"/>
              <a:t> </a:t>
            </a:r>
            <a:r>
              <a:rPr lang="nl-NL" dirty="0" err="1"/>
              <a:t>robur</a:t>
            </a:r>
            <a:r>
              <a:rPr lang="nl-NL" dirty="0"/>
              <a:t> mag niet gekapt worden.</a:t>
            </a:r>
          </a:p>
          <a:p>
            <a:r>
              <a:rPr lang="nl-NL" dirty="0"/>
              <a:t>Het is een bijzondere houtopostand.</a:t>
            </a:r>
          </a:p>
          <a:p>
            <a:r>
              <a:rPr lang="nl-NL" dirty="0"/>
              <a:t>Score hoger dan 40.</a:t>
            </a:r>
          </a:p>
          <a:p>
            <a:endParaRPr lang="nl-NL" dirty="0"/>
          </a:p>
          <a:p>
            <a:r>
              <a:rPr lang="nl-NL" dirty="0">
                <a:hlinkClick r:id="rId5"/>
              </a:rPr>
              <a:t>http://mapguide2.gisnet.nl/sites/mug/demo.php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76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68052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nl-NL" sz="4000" dirty="0">
                <a:latin typeface="Arial" pitchFamily="34" charset="0"/>
                <a:cs typeface="Arial" pitchFamily="34" charset="0"/>
              </a:rPr>
              <a:t>Herplantingsplicht bij illegale kap.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3999"/>
            <a:ext cx="6335812" cy="53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0840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f2fdd651b9410265bbbf544d3d8e7be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a957ec5b2f416deecdf77b1c62dfee5e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2fee80-63ab-4730-9043-c0c566953873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A0923-8C1F-4949-88DF-FACCBDEAF9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2D304-015E-4799-9F61-9879EFF42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Standaard</Template>
  <TotalTime>973</TotalTime>
  <Words>544</Words>
  <Application>Microsoft Office PowerPoint</Application>
  <PresentationFormat>Diavoorstelling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Standaard</vt:lpstr>
      <vt:lpstr>APV</vt:lpstr>
      <vt:lpstr>Wat staat er zoal in de APV? Algemene plaatselijke verordening</vt:lpstr>
      <vt:lpstr>Mag je  zonder vergunning een extra uitrit aanleggen?</vt:lpstr>
      <vt:lpstr>Wouter van de Lest</vt:lpstr>
      <vt:lpstr>Het vellen van een boom, wat is dat?</vt:lpstr>
      <vt:lpstr>Is dit een boom?</vt:lpstr>
      <vt:lpstr>Een kapvergunning nodig?</vt:lpstr>
      <vt:lpstr>PowerPoint-presentatie</vt:lpstr>
      <vt:lpstr>Herplantingsplicht bij illegale kap.</vt:lpstr>
      <vt:lpstr>Mag je met je brommer crossen in het park?</vt:lpstr>
      <vt:lpstr>As verstrooien in een tuin?</vt:lpstr>
      <vt:lpstr>Een boom of een haag planten. Verboden zone</vt:lpstr>
      <vt:lpstr>Meer boomregels</vt:lpstr>
      <vt:lpstr>Waarde van een boom</vt:lpstr>
      <vt:lpstr>Waarde van een boom</vt:lpstr>
      <vt:lpstr>Waarde van een boom via ‘rekenmodel boomwaarde’ </vt:lpstr>
      <vt:lpstr>Waarde van een boom</vt:lpstr>
      <vt:lpstr>PowerPoint-presentatie</vt:lpstr>
      <vt:lpstr>Erf- of perceelafscheiding</vt:lpstr>
      <vt:lpstr>Een tuinhuisje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Annette Kersten</dc:creator>
  <cp:lastModifiedBy>Wolter Bos</cp:lastModifiedBy>
  <cp:revision>61</cp:revision>
  <dcterms:created xsi:type="dcterms:W3CDTF">2016-01-18T11:17:26Z</dcterms:created>
  <dcterms:modified xsi:type="dcterms:W3CDTF">2023-03-20T07:28:31Z</dcterms:modified>
</cp:coreProperties>
</file>